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/>
          <p:nvPr>
            <p:ph type="title"/>
          </p:nvPr>
        </p:nvSpPr>
        <p:spPr>
          <a:xfrm>
            <a:off x="742950" y="2125978"/>
            <a:ext cx="8420100" cy="1440182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485900" y="3840479"/>
            <a:ext cx="6934200" cy="1714502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3" name="본문 첫 번째 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1" name="본문 첫 번째 줄…"/>
          <p:cNvSpPr txBox="1"/>
          <p:nvPr>
            <p:ph type="body" sz="half" idx="1"/>
          </p:nvPr>
        </p:nvSpPr>
        <p:spPr>
          <a:xfrm>
            <a:off x="495300" y="1577338"/>
            <a:ext cx="4309110" cy="452628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bg object 17"/>
          <p:cNvSpPr/>
          <p:nvPr/>
        </p:nvSpPr>
        <p:spPr>
          <a:xfrm>
            <a:off x="495300" y="6461759"/>
            <a:ext cx="641603" cy="2484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574040" y="609888"/>
            <a:ext cx="8757919" cy="330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9112504" y="6418257"/>
            <a:ext cx="303501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121285">
              <a:spcBef>
                <a:spcPts val="200"/>
              </a:spcBef>
              <a:defRPr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9pPr>
    </p:bodyStyle>
    <p:otherStyle>
      <a:lvl1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1pPr>
      <a:lvl2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2pPr>
      <a:lvl3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3pPr>
      <a:lvl4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4pPr>
      <a:lvl5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5pPr>
      <a:lvl6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6pPr>
      <a:lvl7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7pPr>
      <a:lvl8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8pPr>
      <a:lvl9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2"/>
          <p:cNvSpPr/>
          <p:nvPr/>
        </p:nvSpPr>
        <p:spPr>
          <a:xfrm>
            <a:off x="0" y="-2"/>
            <a:ext cx="9905998" cy="647807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" name="object 3"/>
          <p:cNvSpPr txBox="1"/>
          <p:nvPr/>
        </p:nvSpPr>
        <p:spPr>
          <a:xfrm>
            <a:off x="1218275" y="2183995"/>
            <a:ext cx="8229111" cy="118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FinalTerm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보고서</a:t>
            </a:r>
          </a:p>
          <a:p>
            <a:pPr indent="12700">
              <a:defRPr spc="-5" sz="3600">
                <a:solidFill>
                  <a:srgbClr val="FFFFFF"/>
                </a:solidFill>
              </a:defRPr>
            </a:pPr>
            <a:r>
              <a:t>제목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쓰레기 분류 도우미</a:t>
            </a:r>
          </a:p>
        </p:txBody>
      </p:sp>
      <p:sp>
        <p:nvSpPr>
          <p:cNvPr id="68" name="object 4"/>
          <p:cNvSpPr txBox="1"/>
          <p:nvPr/>
        </p:nvSpPr>
        <p:spPr>
          <a:xfrm>
            <a:off x="6324600" y="3924189"/>
            <a:ext cx="3122789" cy="7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</a:defRPr>
            </a:pPr>
            <a:r>
              <a:t>학번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2020105579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</a:defRPr>
            </a:pPr>
            <a:r>
              <a:t>이름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: 강상욱</a:t>
            </a:r>
          </a:p>
        </p:txBody>
      </p:sp>
      <p:sp>
        <p:nvSpPr>
          <p:cNvPr id="69" name="object 5"/>
          <p:cNvSpPr/>
          <p:nvPr/>
        </p:nvSpPr>
        <p:spPr>
          <a:xfrm>
            <a:off x="3119627" y="5259323"/>
            <a:ext cx="1036322" cy="4023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0" name="object 6"/>
          <p:cNvSpPr txBox="1"/>
          <p:nvPr/>
        </p:nvSpPr>
        <p:spPr>
          <a:xfrm>
            <a:off x="4254215" y="5297713"/>
            <a:ext cx="2418717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4"/>
              <a:t>Processing</a:t>
            </a:r>
            <a:r>
              <a:rPr spc="-120"/>
              <a:t> </a:t>
            </a:r>
            <a:r>
              <a:t>Lab</a:t>
            </a:r>
          </a:p>
        </p:txBody>
      </p:sp>
      <p:sp>
        <p:nvSpPr>
          <p:cNvPr id="71" name="object 7"/>
          <p:cNvSpPr txBox="1"/>
          <p:nvPr>
            <p:ph type="title"/>
          </p:nvPr>
        </p:nvSpPr>
        <p:spPr>
          <a:xfrm>
            <a:off x="454138" y="630845"/>
            <a:ext cx="5108462" cy="38215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Mobile/WebService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- 1. Edge System(Python 기반, 공통)</a:t>
            </a:r>
          </a:p>
        </p:txBody>
      </p:sp>
      <p:sp>
        <p:nvSpPr>
          <p:cNvPr id="162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8"/>
          </a:xfrm>
          <a:prstGeom prst="rect">
            <a:avLst/>
          </a:prstGeom>
        </p:spPr>
        <p:txBody>
          <a:bodyPr/>
          <a:lstStyle/>
          <a:p>
            <a:pPr indent="10134" defTabSz="768094">
              <a:tabLst>
                <a:tab pos="241300" algn="l"/>
              </a:tabLst>
              <a:defRPr spc="-100" sz="1100">
                <a:solidFill>
                  <a:srgbClr val="558ED5"/>
                </a:solidFill>
              </a:defRPr>
            </a:pPr>
            <a:r>
              <a:t>1-5. 기타 추가기능</a:t>
            </a:r>
            <a:endParaRPr spc="-83"/>
          </a:p>
          <a:p>
            <a:pPr defTabSz="384047">
              <a:spcBef>
                <a:spcPts val="1100"/>
              </a:spcBef>
              <a:defRPr b="1" sz="1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검출 신뢰도 필터링 기능</a:t>
            </a:r>
          </a:p>
          <a:p>
            <a:pPr defTabSz="384047">
              <a:spcBef>
                <a:spcPts val="1100"/>
              </a:spcBef>
              <a:defRPr b="1" sz="1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설정한 신뢰도(예: 70%) 이상인 객체만 분리수거 가이드 표시</a:t>
            </a:r>
          </a:p>
          <a:p>
            <a:pPr defTabSz="384047">
              <a:spcBef>
                <a:spcPts val="1100"/>
              </a:spcBef>
              <a:defRPr b="1" sz="11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오검출 방지 및 정확도 향상</a:t>
            </a:r>
          </a:p>
        </p:txBody>
      </p:sp>
      <p:pic>
        <p:nvPicPr>
          <p:cNvPr id="163" name="스크린샷 2025-12-19 22.37.32.png" descr="스크린샷 2025-12-19 22.37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603" y="2552339"/>
            <a:ext cx="7224936" cy="594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- 2. Service System(Python, Django 기반)</a:t>
            </a:r>
          </a:p>
        </p:txBody>
      </p:sp>
      <p:sp>
        <p:nvSpPr>
          <p:cNvPr id="166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2-2. Image Blog 및 관리 기능(공통, 일부 확장 기능 가능)</a:t>
            </a:r>
            <a:endParaRPr b="1" spc="-5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Post 모델: 제목, 내용, 카테고리, 이미지, 날짜 </a:t>
            </a:r>
            <a:endParaRPr spc="-4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Django Admin에서 게시물 관리 가능 </a:t>
            </a:r>
            <a:endParaRPr spc="-4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카테고리별 분류 지원</a:t>
            </a:r>
          </a:p>
        </p:txBody>
      </p:sp>
      <p:sp>
        <p:nvSpPr>
          <p:cNvPr id="167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338554"/>
          </a:xfrm>
          <a:prstGeom prst="rect">
            <a:avLst/>
          </a:prstGeom>
        </p:spPr>
        <p:txBody>
          <a:bodyPr/>
          <a:lstStyle>
            <a:lvl1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lvl1pPr>
          </a:lstStyle>
          <a:p>
            <a:pPr/>
            <a:r>
              <a:t>2-1. 사용자 보안 기능(보안키를 이용한 로그인, 공통)</a:t>
            </a:r>
          </a:p>
        </p:txBody>
      </p:sp>
      <p:sp>
        <p:nvSpPr>
          <p:cNvPr id="168" name="Rectangle 1"/>
          <p:cNvSpPr txBox="1"/>
          <p:nvPr/>
        </p:nvSpPr>
        <p:spPr>
          <a:xfrm>
            <a:off x="494347" y="1368288"/>
            <a:ext cx="4311016" cy="85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- Django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프레임워크가 기본 제공하는 강력한 보안 인증 시스템을 적용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-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데이터베이스에 접근 권한이 있는 </a:t>
            </a:r>
            <a:r>
              <a:t>'Superuser(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관리자</a:t>
            </a:r>
            <a:r>
              <a:t>)'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계정을 생성하여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인가되지 않은 외부인의 무단 데이터 접근 및 조작을 차단</a:t>
            </a:r>
          </a:p>
        </p:txBody>
      </p:sp>
      <p:pic>
        <p:nvPicPr>
          <p:cNvPr id="169" name="스크린샷 2025-12-19 22.13.53.png" descr="스크린샷 2025-12-19 22.1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96" y="2669619"/>
            <a:ext cx="4218457" cy="260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스크린샷 2025-12-19 22.16.32.png" descr="스크린샷 2025-12-19 22.16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0631" y="2646230"/>
            <a:ext cx="4676879" cy="2650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- 2. Service System(Python, Django 기반)</a:t>
            </a:r>
          </a:p>
        </p:txBody>
      </p:sp>
      <p:sp>
        <p:nvSpPr>
          <p:cNvPr id="173" name="내용 개체 틀 2"/>
          <p:cNvSpPr txBox="1"/>
          <p:nvPr/>
        </p:nvSpPr>
        <p:spPr>
          <a:xfrm>
            <a:off x="354796" y="1158497"/>
            <a:ext cx="4309110" cy="91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2-3. 게시를 위한 HTTP Restfull API 제공(공통)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t>/api_root/Post/ 엔드포인트로 CRUD 제공 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t>PostViewSet으로 자동 라우팅 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t>이미지 파일 업로드 지원</a:t>
            </a:r>
          </a:p>
        </p:txBody>
      </p:sp>
      <p:sp>
        <p:nvSpPr>
          <p:cNvPr id="174" name="내용 개체 틀 3"/>
          <p:cNvSpPr txBox="1"/>
          <p:nvPr/>
        </p:nvSpPr>
        <p:spPr>
          <a:xfrm>
            <a:off x="5012745" y="1044322"/>
            <a:ext cx="4309112" cy="138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2-4. Image 목록, 획득을 위한 HTTP Restfull API 제공(신규 추가 필요)</a:t>
            </a:r>
            <a:endParaRPr b="1"/>
          </a:p>
          <a:p>
            <a:pPr marL="120315" indent="-120315" defTabSz="457200">
              <a:buSzPct val="100000"/>
              <a:buChar char="-"/>
              <a:defRPr b="1" sz="1200"/>
            </a:pPr>
            <a:r>
              <a:t>/api/posts/ 엔드포인트로 목록 조회 </a:t>
            </a:r>
          </a:p>
          <a:p>
            <a:pPr marL="120315" indent="-120315" defTabSz="457200">
              <a:buSzPct val="100000"/>
              <a:buChar char="-"/>
              <a:defRPr b="1" sz="1200"/>
            </a:pPr>
            <a:r>
              <a:t>카테고리, 날짜 필터링 지원 </a:t>
            </a:r>
          </a:p>
          <a:p>
            <a:pPr marL="120315" indent="-120315" defTabSz="457200">
              <a:buSzPct val="100000"/>
              <a:buChar char="-"/>
              <a:defRPr b="1" sz="1200"/>
            </a:pPr>
            <a:r>
              <a:t>페이지네이션 적용 가능</a:t>
            </a:r>
          </a:p>
        </p:txBody>
      </p:sp>
      <p:pic>
        <p:nvPicPr>
          <p:cNvPr id="175" name="스크린샷 2025-12-19 22.20.25.png" descr="스크린샷 2025-12-19 22.2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866" y="2229380"/>
            <a:ext cx="4738871" cy="268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스크린샷 2025-12-19 22.22.22.png" descr="스크린샷 2025-12-19 22.2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351" y="2180994"/>
            <a:ext cx="3944081" cy="2235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- 2. Service System(Python, Django 기반)</a:t>
            </a:r>
          </a:p>
        </p:txBody>
      </p:sp>
      <p:sp>
        <p:nvSpPr>
          <p:cNvPr id="179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8"/>
          </a:xfrm>
          <a:prstGeom prst="rect">
            <a:avLst/>
          </a:prstGeom>
        </p:spPr>
        <p:txBody>
          <a:bodyPr/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2-5. 기타 추가기능</a:t>
            </a:r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RecyclingGuide 모델로 가이드 정보 관리</a:t>
            </a:r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물품별 분리수거 방법 상세 저장</a:t>
            </a:r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/api_root/Guide/ API로 조회 가능</a:t>
            </a:r>
          </a:p>
        </p:txBody>
      </p:sp>
      <p:sp>
        <p:nvSpPr>
          <p:cNvPr id="180" name="내용 개체 틀 3"/>
          <p:cNvSpPr txBox="1"/>
          <p:nvPr/>
        </p:nvSpPr>
        <p:spPr>
          <a:xfrm>
            <a:off x="5101590" y="1143000"/>
            <a:ext cx="4309110" cy="159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2-6. 기타 추가기능</a:t>
            </a:r>
            <a:endParaRPr spc="-70"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000">
                <a:latin typeface="Consolas"/>
                <a:ea typeface="Consolas"/>
                <a:cs typeface="Consolas"/>
                <a:sym typeface="Consolas"/>
              </a:defRPr>
            </a:pPr>
            <a:r>
              <a:t>- Django 템플릿으로 웹 페이지 제공</a:t>
            </a:r>
            <a:endParaRPr spc="-70"/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000">
                <a:latin typeface="Consolas"/>
                <a:ea typeface="Consolas"/>
                <a:cs typeface="Consolas"/>
                <a:sym typeface="Consolas"/>
              </a:defRPr>
            </a:pPr>
            <a:r>
              <a:t>- 반응형 디자인으로 모바일 브라우저 지원</a:t>
            </a:r>
            <a:endParaRPr spc="-70"/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000">
                <a:latin typeface="Consolas"/>
                <a:ea typeface="Consolas"/>
                <a:cs typeface="Consolas"/>
                <a:sym typeface="Consolas"/>
              </a:defRPr>
            </a:pPr>
            <a:r>
              <a:t>- 게시물 목록 및 상세 페이지</a:t>
            </a:r>
          </a:p>
        </p:txBody>
      </p:sp>
      <p:pic>
        <p:nvPicPr>
          <p:cNvPr id="181" name="스크린샷 2025-12-19 22.23.48.png" descr="스크린샷 2025-12-19 22.2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96" y="2149314"/>
            <a:ext cx="3977103" cy="2254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스크린샷 2025-12-19 22.24.10.png" descr="스크린샷 2025-12-19 22.24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191" y="2149314"/>
            <a:ext cx="3977100" cy="2254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- 3. Client System(Android, Java기반, 개별 제안)</a:t>
            </a:r>
          </a:p>
        </p:txBody>
      </p:sp>
      <p:sp>
        <p:nvSpPr>
          <p:cNvPr id="185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597874"/>
          </a:xfrm>
          <a:prstGeom prst="rect">
            <a:avLst/>
          </a:prstGeom>
        </p:spPr>
        <p:txBody>
          <a:bodyPr/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3.1. Image list view 기능(공통 기능, 개별 제안)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RecyclerView로 검출 기록 목록 표시 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썸네일 이미지, 제목, 카테고리, 날짜 표시</a:t>
            </a:r>
          </a:p>
        </p:txBody>
      </p:sp>
      <p:sp>
        <p:nvSpPr>
          <p:cNvPr id="186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3.2. Image 목록, 획득을 위한 HTTP Restfull API 사용(신규 추가 필요)</a:t>
            </a:r>
            <a:endParaRPr b="1" spc="-5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Retrofit2 라이브러리로 API 통신 </a:t>
            </a:r>
            <a:endParaRPr spc="-4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Gson 컨버터로 JSON 파싱 </a:t>
            </a:r>
            <a:endParaRPr spc="-4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OkHttp 인터셉터로 로깅</a:t>
            </a:r>
          </a:p>
        </p:txBody>
      </p:sp>
      <p:pic>
        <p:nvPicPr>
          <p:cNvPr id="187" name="스크린샷 2025-12-19 22.26.16.png" descr="스크린샷 2025-12-19 2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560" y="1844727"/>
            <a:ext cx="2885989" cy="428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스크린샷 2025-12-19 22.27.17.png" descr="스크린샷 2025-12-19 22.27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2185" y="2404066"/>
            <a:ext cx="5556393" cy="3608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- 3. Client System(Android, Java기반, 개별 제안)</a:t>
            </a:r>
          </a:p>
        </p:txBody>
      </p:sp>
      <p:sp>
        <p:nvSpPr>
          <p:cNvPr id="191" name="내용 개체 틀 2"/>
          <p:cNvSpPr txBox="1"/>
          <p:nvPr/>
        </p:nvSpPr>
        <p:spPr>
          <a:xfrm>
            <a:off x="328964" y="1106836"/>
            <a:ext cx="4309113" cy="1497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3.3. 공통기능 및 추가기능을 활용한 사용자 시나리오 및 UI 제공 (신규 추가 필요)</a:t>
            </a:r>
            <a:endParaRPr spc="-3"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40367" indent="-140367" defTabSz="457200">
              <a:buSzPct val="100000"/>
              <a:buChar char="-"/>
              <a:defRPr sz="1400"/>
            </a:pPr>
            <a:r>
              <a:t>Material Design 적용 </a:t>
            </a:r>
          </a:p>
          <a:p>
            <a:pPr marL="140367" indent="-140367" defTabSz="457200">
              <a:buSzPct val="100000"/>
              <a:buChar char="-"/>
              <a:defRPr sz="1400"/>
            </a:pPr>
            <a:r>
              <a:t>직관적인 카드 형태 UI </a:t>
            </a:r>
          </a:p>
          <a:p>
            <a:pPr marL="140367" indent="-140367" defTabSz="457200">
              <a:buSzPct val="100000"/>
              <a:buChar char="-"/>
              <a:defRPr sz="1400"/>
            </a:pPr>
            <a:r>
              <a:t>상세 페이지에서 분리수거 가이드 확인</a:t>
            </a:r>
            <a:endParaRPr sz="1200"/>
          </a:p>
        </p:txBody>
      </p:sp>
      <p:sp>
        <p:nvSpPr>
          <p:cNvPr id="192" name="내용 개체 틀 3"/>
          <p:cNvSpPr txBox="1"/>
          <p:nvPr/>
        </p:nvSpPr>
        <p:spPr>
          <a:xfrm>
            <a:off x="5051492" y="1158497"/>
            <a:ext cx="4309112" cy="1497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3-4. 기타 추가 기능</a:t>
            </a:r>
            <a:endParaRPr i="1">
              <a:solidFill>
                <a:srgbClr val="FF0000"/>
              </a:solidFill>
            </a:endParaRPr>
          </a:p>
          <a:p>
            <a:pPr marL="140367" indent="-140367" defTabSz="457200">
              <a:buSzPct val="100000"/>
              <a:buChar char="-"/>
              <a:defRPr sz="1400"/>
            </a:pPr>
            <a:r>
              <a:t>Glide 라이브러리로 이미지 로딩</a:t>
            </a:r>
          </a:p>
          <a:p>
            <a:pPr marL="140367" indent="-140367" defTabSz="457200">
              <a:buSzPct val="100000"/>
              <a:buChar char="-"/>
              <a:defRPr sz="1400"/>
            </a:pPr>
            <a:r>
              <a:t>썸네일 캐싱으로 성능 향상</a:t>
            </a:r>
          </a:p>
          <a:p>
            <a:pPr marL="140367" indent="-140367" defTabSz="457200">
              <a:buSzPct val="100000"/>
              <a:buChar char="-"/>
              <a:defRPr sz="1400"/>
            </a:pPr>
            <a:r>
              <a:t>placeholder 이미지 적용</a:t>
            </a:r>
          </a:p>
          <a:p>
            <a:pPr marL="140367" indent="-140367" defTabSz="457200">
              <a:buSzPct val="100000"/>
              <a:buChar char="-"/>
              <a:defRPr sz="1400"/>
            </a:pPr>
            <a:r>
              <a:t>드래그로 새로고침</a:t>
            </a:r>
            <a:endParaRPr sz="1200"/>
          </a:p>
        </p:txBody>
      </p:sp>
      <p:pic>
        <p:nvPicPr>
          <p:cNvPr id="193" name="스크린샷 2025-12-19 22.29.42.png" descr="스크린샷 2025-12-19 22.2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827" y="2247839"/>
            <a:ext cx="2119616" cy="4209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스크린샷 2025-12-19 22.30.50.png" descr="스크린샷 2025-12-19 22.30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2087" y="2401056"/>
            <a:ext cx="2119615" cy="420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97" name="object 3"/>
          <p:cNvSpPr txBox="1"/>
          <p:nvPr>
            <p:ph type="title"/>
          </p:nvPr>
        </p:nvSpPr>
        <p:spPr>
          <a:xfrm>
            <a:off x="574040" y="609888"/>
            <a:ext cx="7807960" cy="321243"/>
          </a:xfrm>
          <a:prstGeom prst="rect">
            <a:avLst/>
          </a:prstGeom>
        </p:spPr>
        <p:txBody>
          <a:bodyPr/>
          <a:lstStyle/>
          <a:p>
            <a:pPr indent="12319" defTabSz="886967">
              <a:defRPr sz="1900"/>
            </a:pPr>
            <a:r>
              <a:t>기능</a:t>
            </a:r>
            <a:r>
              <a:rPr i="1">
                <a:solidFill>
                  <a:srgbClr val="FF0000"/>
                </a:solidFill>
              </a:rPr>
              <a:t>(부족한 설명 추거, 신규 또는 추가 기능 중심, 페이지 추가 가능)</a:t>
            </a:r>
          </a:p>
        </p:txBody>
      </p:sp>
      <p:sp>
        <p:nvSpPr>
          <p:cNvPr id="198" name="object 4"/>
          <p:cNvSpPr txBox="1"/>
          <p:nvPr/>
        </p:nvSpPr>
        <p:spPr>
          <a:xfrm>
            <a:off x="574040" y="1138150"/>
            <a:ext cx="8080376" cy="4592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EDGE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웹캠/카메라로 실시간 객체 검출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분리수거 카테고리 자동 분류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검출 결과를 서버로 전송</a:t>
            </a:r>
          </a:p>
          <a:p>
            <a:pPr>
              <a:spcBef>
                <a:spcPts val="100"/>
              </a:spcBef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Server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검출 기록 저장 및 관리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RESTful API로 데이터 제공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웹 기반 관리자 인터페이스</a:t>
            </a:r>
          </a:p>
          <a:p>
            <a:pPr>
              <a:spcBef>
                <a:spcPts val="100"/>
              </a:spcBef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Client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모바일에서 검출 기록 조회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분리수거 가이드 상세 확인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/>
            </a:pPr>
            <a:r>
              <a:t>사용자 친화적 UI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1" name="object 3"/>
          <p:cNvSpPr txBox="1"/>
          <p:nvPr>
            <p:ph type="title"/>
          </p:nvPr>
        </p:nvSpPr>
        <p:spPr>
          <a:xfrm>
            <a:off x="574038" y="609888"/>
            <a:ext cx="3845562" cy="321243"/>
          </a:xfrm>
          <a:prstGeom prst="rect">
            <a:avLst/>
          </a:prstGeom>
        </p:spPr>
        <p:txBody>
          <a:bodyPr/>
          <a:lstStyle>
            <a:lvl1pPr indent="12319" defTabSz="886967">
              <a:defRPr sz="1900"/>
            </a:lvl1pPr>
          </a:lstStyle>
          <a:p>
            <a:pPr/>
            <a:r>
              <a:t>사용자 시나리오(Ui 구성)</a:t>
            </a:r>
          </a:p>
        </p:txBody>
      </p:sp>
      <p:pic>
        <p:nvPicPr>
          <p:cNvPr id="202" name="스크린샷 2025-12-19 22.26.16.png" descr="스크린샷 2025-12-19 2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14" y="1443670"/>
            <a:ext cx="3351345" cy="4972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스크린샷 2025-12-19 22.29.42.png" descr="스크린샷 2025-12-19 22.29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8465" y="1433118"/>
            <a:ext cx="2514370" cy="499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6" name="object 3"/>
          <p:cNvSpPr txBox="1"/>
          <p:nvPr>
            <p:ph type="title"/>
          </p:nvPr>
        </p:nvSpPr>
        <p:spPr>
          <a:xfrm>
            <a:off x="574038" y="609888"/>
            <a:ext cx="3845562" cy="321243"/>
          </a:xfrm>
          <a:prstGeom prst="rect">
            <a:avLst/>
          </a:prstGeom>
        </p:spPr>
        <p:txBody>
          <a:bodyPr/>
          <a:lstStyle>
            <a:lvl1pPr indent="12319" defTabSz="886967">
              <a:defRPr sz="1900"/>
            </a:lvl1pPr>
          </a:lstStyle>
          <a:p>
            <a:pPr/>
            <a:r>
              <a:t>사용자 시나리오(Ui 구성)</a:t>
            </a:r>
          </a:p>
        </p:txBody>
      </p:sp>
      <p:sp>
        <p:nvSpPr>
          <p:cNvPr id="207" name="❖ 사용자 흐름…"/>
          <p:cNvSpPr txBox="1"/>
          <p:nvPr/>
        </p:nvSpPr>
        <p:spPr>
          <a:xfrm>
            <a:off x="341968" y="1062899"/>
            <a:ext cx="4309703" cy="558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❖ 사용자 흐름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[1단계] 사용자가 버리려는 물건을 카메라 앞에 놓음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Edge System(YOLOv5)이 웹캠을 통해 실시간 영상 수신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물건이 화면에 보이면 자동으로 객체 검출 시작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(YOLOv5 실행 화면 캡처 - 물건에 바운딩 박스 표시)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[2단계] AI가 물건을 인식하고 분리수거 카테고리 분류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YOLOv5가 80가지 COCO 클래스 중 해당 물건 검출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신뢰도 50% 이상인 경우만 처리 (1-5. 신뢰도 필터링)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RECYCLING_MAP에서 분리수거 카테고리 및 가이드 조회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[3단계] 검출 결과가 Django 서버에 자동 저장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Change Detection으로 새로 출현한 객체만 전송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JWT 토큰 인증 후 REST API로 POST 요청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이미지와 분리수거 가이드 정보 저장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8" name="[4단계] 웹 브라우저에서 검출 기록 확인 가능…"/>
          <p:cNvSpPr txBox="1"/>
          <p:nvPr/>
        </p:nvSpPr>
        <p:spPr>
          <a:xfrm>
            <a:off x="5099170" y="1391127"/>
            <a:ext cx="3508460" cy="5159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[4단계] 웹 브라우저에서 검출 기록 확인 가능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Django 웹 페이지에서 게시물 목록 조회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검출된 이미지와 분리수거 가이드 표시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(Django 웹 페이지 캡처 - 게시물 목록)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[5단계] Android 앱에서 모바일로 기록 확인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앱 실행 시 서버에서 게시물 목록 자동 로드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RecyclerView로 카드 형태의 목록 표시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SwipeRefreshLayout으로 당겨서 새로고침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(Android 앱 목록 화면 캡처)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[6단계] 상세 페이지에서 분리수거 방법 확인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목록에서 항목 클릭 시 상세 페이지로 이동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검출된 이미지 크게 표시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- 분리수거 카테고리 및 상세 가이드 확인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    (Android 앱 상세 화면 캡처)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11" name="object 3"/>
          <p:cNvSpPr txBox="1"/>
          <p:nvPr>
            <p:ph type="title"/>
          </p:nvPr>
        </p:nvSpPr>
        <p:spPr>
          <a:xfrm>
            <a:off x="574038" y="609888"/>
            <a:ext cx="3845562" cy="321243"/>
          </a:xfrm>
          <a:prstGeom prst="rect">
            <a:avLst/>
          </a:prstGeom>
        </p:spPr>
        <p:txBody>
          <a:bodyPr/>
          <a:lstStyle/>
          <a:p>
            <a:pPr indent="12319" defTabSz="886967">
              <a:defRPr sz="1900"/>
            </a:pPr>
            <a:r>
              <a:t>개발과정의 이슈</a:t>
            </a:r>
            <a:r>
              <a:rPr i="1">
                <a:solidFill>
                  <a:srgbClr val="FF0000"/>
                </a:solidFill>
              </a:rPr>
              <a:t>(선택)</a:t>
            </a:r>
          </a:p>
        </p:txBody>
      </p:sp>
      <p:sp>
        <p:nvSpPr>
          <p:cNvPr id="212" name="❖ djangorestframework-jwt 호환성 문제…"/>
          <p:cNvSpPr txBox="1"/>
          <p:nvPr/>
        </p:nvSpPr>
        <p:spPr>
          <a:xfrm>
            <a:off x="548931" y="1183490"/>
            <a:ext cx="8038004" cy="425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djangorestframework-jwt 호환성 문제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Django 4.x와 호환되지 않는 이슈 발생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djangorestframework-simplejwt로 교체하여 해결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토큰 응답 형식 변경 ('token' → 'access')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Android 테마 리소스 누락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Theme.RecyclingViewer 스타일 미정의 오류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res/values/themes.xml 파일 생성으로 해결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YOLOv5 실시간 서버 전송 최적화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모든 프레임 전송 시 서버 과부하 발생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Change Detection으로 새 객체만 전송하도록 개선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4" name="object 3"/>
          <p:cNvSpPr txBox="1"/>
          <p:nvPr/>
        </p:nvSpPr>
        <p:spPr>
          <a:xfrm>
            <a:off x="9221723" y="6444427"/>
            <a:ext cx="10985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5" name="object 4"/>
          <p:cNvSpPr txBox="1"/>
          <p:nvPr>
            <p:ph type="title"/>
          </p:nvPr>
        </p:nvSpPr>
        <p:spPr>
          <a:xfrm>
            <a:off x="1399536" y="2991103"/>
            <a:ext cx="5687065" cy="566824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3600"/>
            </a:lvl1pPr>
          </a:lstStyle>
          <a:p>
            <a:pPr/>
            <a:r>
              <a:t>목차</a:t>
            </a:r>
          </a:p>
        </p:txBody>
      </p:sp>
      <p:sp>
        <p:nvSpPr>
          <p:cNvPr id="76" name="object 5"/>
          <p:cNvSpPr txBox="1"/>
          <p:nvPr/>
        </p:nvSpPr>
        <p:spPr>
          <a:xfrm>
            <a:off x="1482087" y="4092507"/>
            <a:ext cx="6366514" cy="2293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요구조건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목적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필요성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기능 계획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(</a:t>
            </a:r>
            <a:r>
              <a:t>신규 또는 추가 기능 중심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사용자 시나리오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(Ui </a:t>
            </a:r>
            <a:r>
              <a:t>구성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marL="355600" indent="-343533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>
                <a:solidFill>
                  <a:srgbClr val="1F497D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기대효과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15" name="object 3"/>
          <p:cNvSpPr txBox="1"/>
          <p:nvPr>
            <p:ph type="title"/>
          </p:nvPr>
        </p:nvSpPr>
        <p:spPr>
          <a:xfrm>
            <a:off x="574040" y="609888"/>
            <a:ext cx="6664960" cy="321243"/>
          </a:xfrm>
          <a:prstGeom prst="rect">
            <a:avLst/>
          </a:prstGeom>
        </p:spPr>
        <p:txBody>
          <a:bodyPr/>
          <a:lstStyle/>
          <a:p>
            <a:pPr indent="12319" defTabSz="886967">
              <a:defRPr sz="1900"/>
            </a:pPr>
            <a:r>
              <a:t>데모</a:t>
            </a:r>
            <a:r>
              <a:rPr i="1">
                <a:solidFill>
                  <a:srgbClr val="FF0000"/>
                </a:solidFill>
              </a:rPr>
              <a:t>(구동 동영상, mp4 동영상 파일을 추가 함)</a:t>
            </a:r>
          </a:p>
        </p:txBody>
      </p:sp>
      <p:sp>
        <p:nvSpPr>
          <p:cNvPr id="216" name="object 4"/>
          <p:cNvSpPr txBox="1"/>
          <p:nvPr/>
        </p:nvSpPr>
        <p:spPr>
          <a:xfrm>
            <a:off x="574040" y="1138152"/>
            <a:ext cx="8080376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lvl1pPr>
          </a:lstStyle>
          <a:p>
            <a:pPr/>
            <a:r>
              <a:t>데모 동영상</a:t>
            </a:r>
          </a:p>
        </p:txBody>
      </p:sp>
      <p:pic>
        <p:nvPicPr>
          <p:cNvPr id="217" name="화면 기록 2025-12-19 23.16.44.mov" descr="화면 기록 2025-12-19 23.16.4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5900" y="1650157"/>
            <a:ext cx="7175066" cy="4659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6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20" name="object 3"/>
          <p:cNvSpPr txBox="1"/>
          <p:nvPr>
            <p:ph type="title"/>
          </p:nvPr>
        </p:nvSpPr>
        <p:spPr>
          <a:xfrm>
            <a:off x="574040" y="609888"/>
            <a:ext cx="2550162" cy="321243"/>
          </a:xfrm>
          <a:prstGeom prst="rect">
            <a:avLst/>
          </a:prstGeom>
        </p:spPr>
        <p:txBody>
          <a:bodyPr/>
          <a:lstStyle>
            <a:lvl1pPr indent="12319" defTabSz="886967">
              <a:defRPr sz="1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기대효과 및 결론</a:t>
            </a:r>
          </a:p>
        </p:txBody>
      </p:sp>
      <p:sp>
        <p:nvSpPr>
          <p:cNvPr id="221" name="❖ 기대효과…"/>
          <p:cNvSpPr txBox="1"/>
          <p:nvPr/>
        </p:nvSpPr>
        <p:spPr>
          <a:xfrm>
            <a:off x="342287" y="1157658"/>
            <a:ext cx="8919344" cy="5336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기대효과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올바른 분리수거 방법 안내로 재활용률 향상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AI 기술을 활용한 실시간 가이드로 사용자 편의성 증대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환경 보호 의식 향상에 기여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결론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YOLOv5 기반 실시간 객체 검출 시스템 구현 완료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Django REST API 서버 구축 및 PythonAnywhere 배포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Android 네이티브 앱으로 모바일 접근성 확보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Edge-Server-Client 3계층 아키텍처 성공적 구현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❖ 향후 개선 방향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커스텀 모델 학습으로 분리수거 특화 객체 검출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음성 안내 기능 추가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Calibri"/>
              </a:defRPr>
            </a:pPr>
            <a:r>
              <a:t>  - 지역별 분리수거 규정 데이터베이스 연동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24" name="object 3"/>
          <p:cNvSpPr txBox="1"/>
          <p:nvPr>
            <p:ph type="title"/>
          </p:nvPr>
        </p:nvSpPr>
        <p:spPr>
          <a:xfrm>
            <a:off x="574040" y="609888"/>
            <a:ext cx="2626362" cy="321243"/>
          </a:xfrm>
          <a:prstGeom prst="rect">
            <a:avLst/>
          </a:prstGeom>
        </p:spPr>
        <p:txBody>
          <a:bodyPr/>
          <a:lstStyle>
            <a:lvl1pPr indent="12319" defTabSz="886967">
              <a:defRPr sz="1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결과물의 목록</a:t>
            </a:r>
          </a:p>
        </p:txBody>
      </p:sp>
      <p:sp>
        <p:nvSpPr>
          <p:cNvPr id="225" name="object 4"/>
          <p:cNvSpPr txBox="1"/>
          <p:nvPr/>
        </p:nvSpPr>
        <p:spPr>
          <a:xfrm>
            <a:off x="574040" y="1138152"/>
            <a:ext cx="8080376" cy="129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서비스 URL : https://ksw090711.pythonanywhere.com/</a:t>
            </a:r>
            <a:endParaRPr i="1">
              <a:solidFill>
                <a:srgbClr val="FF0000"/>
              </a:solidFill>
            </a:endParaR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소스코드 git 주소 : https://github.com/MobileWebProject-25-2/MWP_final</a:t>
            </a:r>
            <a:endParaRPr i="1">
              <a:solidFill>
                <a:srgbClr val="FF0000"/>
              </a:solidFill>
            </a:endParaR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폴더 형식 </a:t>
            </a:r>
          </a:p>
        </p:txBody>
      </p:sp>
      <p:grpSp>
        <p:nvGrpSpPr>
          <p:cNvPr id="250" name="그룹 22"/>
          <p:cNvGrpSpPr/>
          <p:nvPr/>
        </p:nvGrpSpPr>
        <p:grpSpPr>
          <a:xfrm>
            <a:off x="1904998" y="2334178"/>
            <a:ext cx="7315202" cy="1704425"/>
            <a:chOff x="0" y="0"/>
            <a:chExt cx="7315201" cy="1704424"/>
          </a:xfrm>
        </p:grpSpPr>
        <p:grpSp>
          <p:nvGrpSpPr>
            <p:cNvPr id="228" name="직사각형 4"/>
            <p:cNvGrpSpPr/>
            <p:nvPr/>
          </p:nvGrpSpPr>
          <p:grpSpPr>
            <a:xfrm>
              <a:off x="-1" y="-1"/>
              <a:ext cx="1981202" cy="433997"/>
              <a:chOff x="0" y="0"/>
              <a:chExt cx="1981200" cy="433995"/>
            </a:xfrm>
          </p:grpSpPr>
          <p:sp>
            <p:nvSpPr>
              <p:cNvPr id="226" name="직사각형"/>
              <p:cNvSpPr/>
              <p:nvPr/>
            </p:nvSpPr>
            <p:spPr>
              <a:xfrm>
                <a:off x="0" y="-1"/>
                <a:ext cx="1981201" cy="433997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27" name="Root"/>
              <p:cNvSpPr txBox="1"/>
              <p:nvPr/>
            </p:nvSpPr>
            <p:spPr>
              <a:xfrm>
                <a:off x="58419" y="50452"/>
                <a:ext cx="186436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Root</a:t>
                </a:r>
              </a:p>
            </p:txBody>
          </p:sp>
        </p:grpSp>
        <p:grpSp>
          <p:nvGrpSpPr>
            <p:cNvPr id="231" name="직사각형 5"/>
            <p:cNvGrpSpPr/>
            <p:nvPr/>
          </p:nvGrpSpPr>
          <p:grpSpPr>
            <a:xfrm>
              <a:off x="2556827" y="7882"/>
              <a:ext cx="1981202" cy="433997"/>
              <a:chOff x="0" y="0"/>
              <a:chExt cx="1981200" cy="433995"/>
            </a:xfrm>
          </p:grpSpPr>
          <p:sp>
            <p:nvSpPr>
              <p:cNvPr id="229" name="직사각형"/>
              <p:cNvSpPr/>
              <p:nvPr/>
            </p:nvSpPr>
            <p:spPr>
              <a:xfrm>
                <a:off x="0" y="-1"/>
                <a:ext cx="1981201" cy="433997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30" name="Edge_System"/>
              <p:cNvSpPr txBox="1"/>
              <p:nvPr/>
            </p:nvSpPr>
            <p:spPr>
              <a:xfrm>
                <a:off x="58419" y="50452"/>
                <a:ext cx="186436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Edge_System</a:t>
                </a:r>
              </a:p>
            </p:txBody>
          </p:sp>
        </p:grpSp>
        <p:grpSp>
          <p:nvGrpSpPr>
            <p:cNvPr id="234" name="직사각형 6"/>
            <p:cNvGrpSpPr/>
            <p:nvPr/>
          </p:nvGrpSpPr>
          <p:grpSpPr>
            <a:xfrm>
              <a:off x="2556827" y="639156"/>
              <a:ext cx="1981202" cy="433995"/>
              <a:chOff x="0" y="0"/>
              <a:chExt cx="1981200" cy="433994"/>
            </a:xfrm>
          </p:grpSpPr>
          <p:sp>
            <p:nvSpPr>
              <p:cNvPr id="232" name="직사각형"/>
              <p:cNvSpPr/>
              <p:nvPr/>
            </p:nvSpPr>
            <p:spPr>
              <a:xfrm>
                <a:off x="0" y="-1"/>
                <a:ext cx="1981201" cy="433995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33" name="Service_System"/>
              <p:cNvSpPr txBox="1"/>
              <p:nvPr/>
            </p:nvSpPr>
            <p:spPr>
              <a:xfrm>
                <a:off x="58419" y="50452"/>
                <a:ext cx="186436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Service_System</a:t>
                </a:r>
              </a:p>
            </p:txBody>
          </p:sp>
        </p:grpSp>
        <p:grpSp>
          <p:nvGrpSpPr>
            <p:cNvPr id="237" name="직사각형 7"/>
            <p:cNvGrpSpPr/>
            <p:nvPr/>
          </p:nvGrpSpPr>
          <p:grpSpPr>
            <a:xfrm>
              <a:off x="2556827" y="1270429"/>
              <a:ext cx="1981202" cy="433996"/>
              <a:chOff x="0" y="0"/>
              <a:chExt cx="1981200" cy="433995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0" y="-1"/>
                <a:ext cx="1981201" cy="433997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36" name="Client_System"/>
              <p:cNvSpPr txBox="1"/>
              <p:nvPr/>
            </p:nvSpPr>
            <p:spPr>
              <a:xfrm>
                <a:off x="58419" y="50452"/>
                <a:ext cx="186436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Client_System</a:t>
                </a:r>
              </a:p>
            </p:txBody>
          </p:sp>
        </p:grpSp>
        <p:sp>
          <p:nvSpPr>
            <p:cNvPr id="238" name="직선 연결선[R] 9"/>
            <p:cNvSpPr/>
            <p:nvPr/>
          </p:nvSpPr>
          <p:spPr>
            <a:xfrm>
              <a:off x="1981200" y="216997"/>
              <a:ext cx="575629" cy="7883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꺾인 연결선[E] 12"/>
            <p:cNvSpPr/>
            <p:nvPr/>
          </p:nvSpPr>
          <p:spPr>
            <a:xfrm>
              <a:off x="1981200" y="216997"/>
              <a:ext cx="575629" cy="639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40" name="꺾인 연결선[E] 14"/>
            <p:cNvSpPr/>
            <p:nvPr/>
          </p:nvSpPr>
          <p:spPr>
            <a:xfrm>
              <a:off x="1981200" y="216997"/>
              <a:ext cx="575629" cy="127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grpSp>
          <p:nvGrpSpPr>
            <p:cNvPr id="243" name="왼쪽 화살표[L] 19"/>
            <p:cNvGrpSpPr/>
            <p:nvPr/>
          </p:nvGrpSpPr>
          <p:grpSpPr>
            <a:xfrm>
              <a:off x="5029200" y="7884"/>
              <a:ext cx="2286001" cy="426113"/>
              <a:chOff x="0" y="0"/>
              <a:chExt cx="2286000" cy="426112"/>
            </a:xfrm>
          </p:grpSpPr>
          <p:sp>
            <p:nvSpPr>
              <p:cNvPr id="241" name="화살표"/>
              <p:cNvSpPr/>
              <p:nvPr/>
            </p:nvSpPr>
            <p:spPr>
              <a:xfrm>
                <a:off x="0" y="0"/>
                <a:ext cx="2286001" cy="426113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42" name="YOLO"/>
              <p:cNvSpPr txBox="1"/>
              <p:nvPr/>
            </p:nvSpPr>
            <p:spPr>
              <a:xfrm>
                <a:off x="217499" y="46511"/>
                <a:ext cx="201008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YOLO</a:t>
                </a:r>
              </a:p>
            </p:txBody>
          </p:sp>
        </p:grpSp>
        <p:grpSp>
          <p:nvGrpSpPr>
            <p:cNvPr id="246" name="왼쪽 화살표[L] 20"/>
            <p:cNvGrpSpPr/>
            <p:nvPr/>
          </p:nvGrpSpPr>
          <p:grpSpPr>
            <a:xfrm>
              <a:off x="5029200" y="647038"/>
              <a:ext cx="2286001" cy="426114"/>
              <a:chOff x="0" y="0"/>
              <a:chExt cx="2286000" cy="426112"/>
            </a:xfrm>
          </p:grpSpPr>
          <p:sp>
            <p:nvSpPr>
              <p:cNvPr id="244" name="화살표"/>
              <p:cNvSpPr/>
              <p:nvPr/>
            </p:nvSpPr>
            <p:spPr>
              <a:xfrm>
                <a:off x="0" y="0"/>
                <a:ext cx="2286001" cy="426113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45" name="Django"/>
              <p:cNvSpPr txBox="1"/>
              <p:nvPr/>
            </p:nvSpPr>
            <p:spPr>
              <a:xfrm>
                <a:off x="217499" y="46511"/>
                <a:ext cx="201008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Django</a:t>
                </a:r>
              </a:p>
            </p:txBody>
          </p:sp>
        </p:grpSp>
        <p:grpSp>
          <p:nvGrpSpPr>
            <p:cNvPr id="249" name="왼쪽 화살표[L] 21"/>
            <p:cNvGrpSpPr/>
            <p:nvPr/>
          </p:nvGrpSpPr>
          <p:grpSpPr>
            <a:xfrm>
              <a:off x="5029200" y="1274370"/>
              <a:ext cx="2286001" cy="426114"/>
              <a:chOff x="0" y="0"/>
              <a:chExt cx="2286000" cy="426112"/>
            </a:xfrm>
          </p:grpSpPr>
          <p:sp>
            <p:nvSpPr>
              <p:cNvPr id="247" name="화살표"/>
              <p:cNvSpPr/>
              <p:nvPr/>
            </p:nvSpPr>
            <p:spPr>
              <a:xfrm>
                <a:off x="0" y="0"/>
                <a:ext cx="2286001" cy="426113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248" name="Android, Native App"/>
              <p:cNvSpPr txBox="1"/>
              <p:nvPr/>
            </p:nvSpPr>
            <p:spPr>
              <a:xfrm>
                <a:off x="217499" y="46511"/>
                <a:ext cx="2010083" cy="333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Android, Native App</a:t>
                </a:r>
              </a:p>
            </p:txBody>
          </p:sp>
        </p:grpSp>
      </p:grpSp>
      <p:grpSp>
        <p:nvGrpSpPr>
          <p:cNvPr id="253" name="직사각형 8"/>
          <p:cNvGrpSpPr/>
          <p:nvPr/>
        </p:nvGrpSpPr>
        <p:grpSpPr>
          <a:xfrm>
            <a:off x="4491208" y="4267200"/>
            <a:ext cx="4267202" cy="433994"/>
            <a:chOff x="0" y="0"/>
            <a:chExt cx="4267201" cy="433992"/>
          </a:xfrm>
        </p:grpSpPr>
        <p:sp>
          <p:nvSpPr>
            <p:cNvPr id="251" name="직사각형"/>
            <p:cNvSpPr/>
            <p:nvPr/>
          </p:nvSpPr>
          <p:spPr>
            <a:xfrm>
              <a:off x="-1" y="0"/>
              <a:ext cx="4267203" cy="43399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2" name="FinalTerm 보고서.pptx"/>
            <p:cNvSpPr txBox="1"/>
            <p:nvPr/>
          </p:nvSpPr>
          <p:spPr>
            <a:xfrm>
              <a:off x="58418" y="33216"/>
              <a:ext cx="4150364" cy="367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FinalTerm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보고서</a:t>
              </a:r>
              <a:r>
                <a:t>.pptx</a:t>
              </a:r>
            </a:p>
          </p:txBody>
        </p:sp>
      </p:grpSp>
      <p:sp>
        <p:nvSpPr>
          <p:cNvPr id="254" name="꺾인 연결선[E] 10"/>
          <p:cNvSpPr/>
          <p:nvPr/>
        </p:nvSpPr>
        <p:spPr>
          <a:xfrm>
            <a:off x="3914140" y="3185160"/>
            <a:ext cx="2710181" cy="1069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4" y="0"/>
                </a:moveTo>
                <a:lnTo>
                  <a:pt x="0" y="0"/>
                </a:lnTo>
                <a:lnTo>
                  <a:pt x="0" y="6695"/>
                </a:lnTo>
                <a:lnTo>
                  <a:pt x="21600" y="6695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57" name="직사각형 17"/>
          <p:cNvGrpSpPr/>
          <p:nvPr/>
        </p:nvGrpSpPr>
        <p:grpSpPr>
          <a:xfrm>
            <a:off x="4495800" y="4876800"/>
            <a:ext cx="4267200" cy="433994"/>
            <a:chOff x="0" y="0"/>
            <a:chExt cx="4267200" cy="433992"/>
          </a:xfrm>
        </p:grpSpPr>
        <p:sp>
          <p:nvSpPr>
            <p:cNvPr id="255" name="직사각형"/>
            <p:cNvSpPr/>
            <p:nvPr/>
          </p:nvSpPr>
          <p:spPr>
            <a:xfrm>
              <a:off x="0" y="0"/>
              <a:ext cx="4267200" cy="43399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6" name="url.txt (서비스 URL, 소스코드 git 주소)"/>
            <p:cNvSpPr txBox="1"/>
            <p:nvPr/>
          </p:nvSpPr>
          <p:spPr>
            <a:xfrm>
              <a:off x="58418" y="23573"/>
              <a:ext cx="4150363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url.txt (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서비스 </a:t>
              </a:r>
              <a:r>
                <a:t>URL,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소스코드 </a:t>
              </a:r>
              <a:r>
                <a:t>git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주소</a:t>
              </a:r>
              <a:r>
                <a:t>) </a:t>
              </a:r>
            </a:p>
          </p:txBody>
        </p:sp>
      </p:grpSp>
      <p:sp>
        <p:nvSpPr>
          <p:cNvPr id="258" name="꺾인 연결선[E] 18"/>
          <p:cNvSpPr/>
          <p:nvPr/>
        </p:nvSpPr>
        <p:spPr>
          <a:xfrm>
            <a:off x="3914140" y="3185160"/>
            <a:ext cx="2715261" cy="1678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1" y="0"/>
                </a:moveTo>
                <a:lnTo>
                  <a:pt x="0" y="0"/>
                </a:lnTo>
                <a:lnTo>
                  <a:pt x="0" y="8186"/>
                </a:lnTo>
                <a:lnTo>
                  <a:pt x="21600" y="8186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79" name="object 3"/>
          <p:cNvSpPr txBox="1"/>
          <p:nvPr>
            <p:ph type="title"/>
          </p:nvPr>
        </p:nvSpPr>
        <p:spPr>
          <a:xfrm>
            <a:off x="574038" y="609888"/>
            <a:ext cx="3388362" cy="33083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요구조건</a:t>
            </a:r>
          </a:p>
        </p:txBody>
      </p:sp>
      <p:sp>
        <p:nvSpPr>
          <p:cNvPr id="80" name="object 4"/>
          <p:cNvSpPr txBox="1"/>
          <p:nvPr/>
        </p:nvSpPr>
        <p:spPr>
          <a:xfrm>
            <a:off x="574040" y="1138152"/>
            <a:ext cx="8874760" cy="564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1. Edge System(Python 기반, 공통)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1-1. YoloV5 pretrained model 사용</a:t>
            </a:r>
          </a:p>
          <a:p>
            <a:pPr lvl="2" marL="1269363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/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1-2. Ms coco 훈련데이터 기준 검출 객체 (Classes) : 80가지 객체 검출 기능</a:t>
            </a:r>
          </a:p>
          <a:p>
            <a:pPr lvl="2" marL="1269363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/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1-3. 한 종류의 객체를 동일한 객체로 가능한 Change Detection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1-4. 게시를 위한 HTTP Restfull API 사용(공통)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1-5. 추가기능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/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2. Service System(Python, Django 기반, Pythonanywhere 클라우드상 서비스 구동, 일부 확장 기능 가능)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2-1. 사용자 보안 기능(보안키를 이용한 로그인, 공통)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2-2. Image Blog 및 관리 기능(공통, 일부 확장 기능 가능)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2-3. 게시를 위한 HTTP Restfull API 제공(공통)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2-4. Image 목록, 획득을 위한 HTTP Restfull API 제공(신규 추가 필요)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2-5. 추가 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/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3. Client System(Android, Native App, 개별 제안)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3.1. Image list view 기능(공통 기능, 개별 제안)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3.2. Image 목록, 획득을 위한 HTTP Restfull API 사용(신규 추가 필요)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3.3. 공통기능 및 추가기능을 활용한 사용자 시나리오 및 UI 제공 (신규 추가 필요)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3-4. 추가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2017" y="2590800"/>
            <a:ext cx="2030260" cy="2788687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모서리가 둥근 직사각형 35"/>
          <p:cNvSpPr/>
          <p:nvPr/>
        </p:nvSpPr>
        <p:spPr>
          <a:xfrm>
            <a:off x="3942441" y="2666999"/>
            <a:ext cx="2151819" cy="2694751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4" name="모서리가 둥근 직사각형 36"/>
          <p:cNvSpPr/>
          <p:nvPr/>
        </p:nvSpPr>
        <p:spPr>
          <a:xfrm>
            <a:off x="1941282" y="2667049"/>
            <a:ext cx="1543961" cy="2694753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5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86" name="object 3"/>
          <p:cNvSpPr txBox="1"/>
          <p:nvPr>
            <p:ph type="title"/>
          </p:nvPr>
        </p:nvSpPr>
        <p:spPr>
          <a:xfrm>
            <a:off x="574038" y="609888"/>
            <a:ext cx="5293364" cy="321243"/>
          </a:xfrm>
          <a:prstGeom prst="rect">
            <a:avLst/>
          </a:prstGeom>
        </p:spPr>
        <p:txBody>
          <a:bodyPr/>
          <a:lstStyle/>
          <a:p>
            <a:pPr indent="12319" defTabSz="886967">
              <a:defRPr sz="1900">
                <a:latin typeface="+mn-lt"/>
                <a:ea typeface="+mn-ea"/>
                <a:cs typeface="+mn-cs"/>
                <a:sym typeface="Helvetica"/>
              </a:defRPr>
            </a:pPr>
            <a:r>
              <a:t>시스템 구성도 </a:t>
            </a:r>
            <a:r>
              <a:rPr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>
                <a:solidFill>
                  <a:srgbClr val="FF0000"/>
                </a:solidFill>
              </a:rPr>
              <a:t>변경  된 사항 적용</a:t>
            </a:r>
            <a:r>
              <a:rPr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87" name="object 4"/>
          <p:cNvSpPr txBox="1"/>
          <p:nvPr/>
        </p:nvSpPr>
        <p:spPr>
          <a:xfrm>
            <a:off x="574040" y="1138152"/>
            <a:ext cx="8874760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lvl1pPr>
          </a:lstStyle>
          <a:p>
            <a:pPr/>
            <a:r>
              <a:t>시스템 구성도</a:t>
            </a:r>
          </a:p>
        </p:txBody>
      </p:sp>
      <p:pic>
        <p:nvPicPr>
          <p:cNvPr id="8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539" y="4785497"/>
            <a:ext cx="1280543" cy="62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7950" y="4720802"/>
            <a:ext cx="1280545" cy="62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583" y="4866073"/>
            <a:ext cx="522803" cy="46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그림 6" descr="그림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3238" y="4082000"/>
            <a:ext cx="871001" cy="87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그림 8" descr="그림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2569" y="2671422"/>
            <a:ext cx="971310" cy="647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그림 22" descr="그림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35437" y="3756554"/>
            <a:ext cx="858745" cy="5868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모서리가 둥근 직사각형 23"/>
          <p:cNvGrpSpPr/>
          <p:nvPr/>
        </p:nvGrpSpPr>
        <p:grpSpPr>
          <a:xfrm>
            <a:off x="2061309" y="3192265"/>
            <a:ext cx="1257635" cy="529858"/>
            <a:chOff x="0" y="0"/>
            <a:chExt cx="1257633" cy="529856"/>
          </a:xfrm>
        </p:grpSpPr>
        <p:sp>
          <p:nvSpPr>
            <p:cNvPr id="94" name="모서리가 둥근 직사각형"/>
            <p:cNvSpPr/>
            <p:nvPr/>
          </p:nvSpPr>
          <p:spPr>
            <a:xfrm>
              <a:off x="0" y="-1"/>
              <a:ext cx="1257635" cy="52985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5" name="Change Detection"/>
            <p:cNvSpPr txBox="1"/>
            <p:nvPr/>
          </p:nvSpPr>
          <p:spPr>
            <a:xfrm>
              <a:off x="84285" y="69523"/>
              <a:ext cx="1089064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Change Detection</a:t>
              </a:r>
            </a:p>
          </p:txBody>
        </p:sp>
      </p:grpSp>
      <p:grpSp>
        <p:nvGrpSpPr>
          <p:cNvPr id="99" name="모서리가 둥근 직사각형 24"/>
          <p:cNvGrpSpPr/>
          <p:nvPr/>
        </p:nvGrpSpPr>
        <p:grpSpPr>
          <a:xfrm>
            <a:off x="4031777" y="3395569"/>
            <a:ext cx="1368452" cy="785578"/>
            <a:chOff x="0" y="0"/>
            <a:chExt cx="1368451" cy="785576"/>
          </a:xfrm>
        </p:grpSpPr>
        <p:sp>
          <p:nvSpPr>
            <p:cNvPr id="97" name="모서리가 둥근 직사각형"/>
            <p:cNvSpPr/>
            <p:nvPr/>
          </p:nvSpPr>
          <p:spPr>
            <a:xfrm>
              <a:off x="-1" y="0"/>
              <a:ext cx="1368453" cy="785577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8" name="Intruder Detection…"/>
            <p:cNvSpPr txBox="1"/>
            <p:nvPr/>
          </p:nvSpPr>
          <p:spPr>
            <a:xfrm>
              <a:off x="96769" y="197383"/>
              <a:ext cx="1174913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Intruder Detection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(Django blog)</a:t>
              </a:r>
            </a:p>
          </p:txBody>
        </p:sp>
      </p:grpSp>
      <p:pic>
        <p:nvPicPr>
          <p:cNvPr id="100" name="Picture 13" descr="Pictur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97005" y="4181145"/>
            <a:ext cx="594674" cy="67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그림 26" descr="그림 2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87805" y="2671422"/>
            <a:ext cx="971311" cy="543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직선 화살표 연결선 28"/>
          <p:cNvSpPr/>
          <p:nvPr/>
        </p:nvSpPr>
        <p:spPr>
          <a:xfrm flipV="1">
            <a:off x="1124938" y="5067583"/>
            <a:ext cx="947344" cy="21756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TextBox 31"/>
          <p:cNvSpPr txBox="1"/>
          <p:nvPr/>
        </p:nvSpPr>
        <p:spPr>
          <a:xfrm>
            <a:off x="1230318" y="4828171"/>
            <a:ext cx="40767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RTSP</a:t>
            </a:r>
          </a:p>
        </p:txBody>
      </p:sp>
      <p:sp>
        <p:nvSpPr>
          <p:cNvPr id="104" name="꺾인 연결선[E] 33"/>
          <p:cNvSpPr/>
          <p:nvPr/>
        </p:nvSpPr>
        <p:spPr>
          <a:xfrm>
            <a:off x="1794510" y="2990850"/>
            <a:ext cx="2887982" cy="46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05" name="꺾인 연결선[E] 41"/>
          <p:cNvSpPr/>
          <p:nvPr/>
        </p:nvSpPr>
        <p:spPr>
          <a:xfrm>
            <a:off x="4687570" y="4517390"/>
            <a:ext cx="891541" cy="654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12"/>
                </a:moveTo>
                <a:lnTo>
                  <a:pt x="0" y="21600"/>
                </a:lnTo>
                <a:lnTo>
                  <a:pt x="15077" y="21600"/>
                </a:lnTo>
                <a:lnTo>
                  <a:pt x="15077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06" name="그림 46" descr="그림 4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70562" y="3680774"/>
            <a:ext cx="431437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그림 47" descr="그림 4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09861" y="4119078"/>
            <a:ext cx="552837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그림 48" descr="그림 4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89322" y="3223161"/>
            <a:ext cx="395675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그림 49" descr="그림 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64377" y="2785772"/>
            <a:ext cx="421177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그림 50" descr="그림 5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06804" y="3223161"/>
            <a:ext cx="660402" cy="66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꺾인 연결선[E] 51"/>
          <p:cNvSpPr/>
          <p:nvPr/>
        </p:nvSpPr>
        <p:spPr>
          <a:xfrm>
            <a:off x="4752340" y="2980689"/>
            <a:ext cx="293878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322" y="21600"/>
                </a:lnTo>
                <a:lnTo>
                  <a:pt x="12322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2" name="TextBox 54"/>
          <p:cNvSpPr txBox="1"/>
          <p:nvPr/>
        </p:nvSpPr>
        <p:spPr>
          <a:xfrm>
            <a:off x="2775702" y="2702940"/>
            <a:ext cx="1145415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HTTP/Restful API</a:t>
            </a:r>
          </a:p>
        </p:txBody>
      </p:sp>
      <p:sp>
        <p:nvSpPr>
          <p:cNvPr id="113" name="TextBox 55"/>
          <p:cNvSpPr txBox="1"/>
          <p:nvPr/>
        </p:nvSpPr>
        <p:spPr>
          <a:xfrm>
            <a:off x="5475525" y="2702937"/>
            <a:ext cx="428435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114" name="직선 화살표 연결선 56"/>
          <p:cNvSpPr/>
          <p:nvPr/>
        </p:nvSpPr>
        <p:spPr>
          <a:xfrm flipV="1">
            <a:off x="4716001" y="3086085"/>
            <a:ext cx="2" cy="309486"/>
          </a:xfrm>
          <a:prstGeom prst="line">
            <a:avLst/>
          </a:prstGeom>
          <a:ln>
            <a:solidFill>
              <a:srgbClr val="4A7EBB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TextBox 59"/>
          <p:cNvSpPr txBox="1"/>
          <p:nvPr/>
        </p:nvSpPr>
        <p:spPr>
          <a:xfrm>
            <a:off x="4770120" y="3124200"/>
            <a:ext cx="428435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HTTP</a:t>
            </a:r>
          </a:p>
        </p:txBody>
      </p:sp>
      <p:grpSp>
        <p:nvGrpSpPr>
          <p:cNvPr id="118" name="모서리가 둥근 직사각형 64"/>
          <p:cNvGrpSpPr/>
          <p:nvPr/>
        </p:nvGrpSpPr>
        <p:grpSpPr>
          <a:xfrm>
            <a:off x="4253615" y="4046511"/>
            <a:ext cx="940265" cy="228509"/>
            <a:chOff x="0" y="0"/>
            <a:chExt cx="940263" cy="228508"/>
          </a:xfrm>
        </p:grpSpPr>
        <p:sp>
          <p:nvSpPr>
            <p:cNvPr id="116" name="모서리가 둥근 직사각형"/>
            <p:cNvSpPr/>
            <p:nvPr/>
          </p:nvSpPr>
          <p:spPr>
            <a:xfrm>
              <a:off x="0" y="7821"/>
              <a:ext cx="940264" cy="21286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17" name="Image blog"/>
            <p:cNvSpPr txBox="1"/>
            <p:nvPr/>
          </p:nvSpPr>
          <p:spPr>
            <a:xfrm>
              <a:off x="68810" y="0"/>
              <a:ext cx="802643" cy="228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Image blog</a:t>
              </a:r>
            </a:p>
          </p:txBody>
        </p:sp>
      </p:grpSp>
      <p:grpSp>
        <p:nvGrpSpPr>
          <p:cNvPr id="121" name="모서리가 둥근 직사각형 65"/>
          <p:cNvGrpSpPr/>
          <p:nvPr/>
        </p:nvGrpSpPr>
        <p:grpSpPr>
          <a:xfrm>
            <a:off x="4031777" y="3312464"/>
            <a:ext cx="692625" cy="393609"/>
            <a:chOff x="0" y="0"/>
            <a:chExt cx="692623" cy="393608"/>
          </a:xfrm>
        </p:grpSpPr>
        <p:sp>
          <p:nvSpPr>
            <p:cNvPr id="119" name="모서리가 둥근 직사각형"/>
            <p:cNvSpPr/>
            <p:nvPr/>
          </p:nvSpPr>
          <p:spPr>
            <a:xfrm>
              <a:off x="0" y="90371"/>
              <a:ext cx="692624" cy="21286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20" name="REST API"/>
            <p:cNvSpPr txBox="1"/>
            <p:nvPr/>
          </p:nvSpPr>
          <p:spPr>
            <a:xfrm>
              <a:off x="68811" y="0"/>
              <a:ext cx="555001" cy="393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REST API</a:t>
              </a:r>
            </a:p>
          </p:txBody>
        </p:sp>
      </p:grpSp>
      <p:sp>
        <p:nvSpPr>
          <p:cNvPr id="122" name="TextBox 32"/>
          <p:cNvSpPr txBox="1"/>
          <p:nvPr/>
        </p:nvSpPr>
        <p:spPr>
          <a:xfrm>
            <a:off x="3901794" y="3152001"/>
            <a:ext cx="779074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PORT:8000</a:t>
            </a:r>
          </a:p>
        </p:txBody>
      </p:sp>
      <p:sp>
        <p:nvSpPr>
          <p:cNvPr id="123" name="TextBox 34"/>
          <p:cNvSpPr txBox="1"/>
          <p:nvPr/>
        </p:nvSpPr>
        <p:spPr>
          <a:xfrm>
            <a:off x="4617720" y="2694801"/>
            <a:ext cx="779074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PORT:8080</a:t>
            </a:r>
          </a:p>
        </p:txBody>
      </p:sp>
      <p:sp>
        <p:nvSpPr>
          <p:cNvPr id="124" name="TextBox 37"/>
          <p:cNvSpPr txBox="1"/>
          <p:nvPr/>
        </p:nvSpPr>
        <p:spPr>
          <a:xfrm>
            <a:off x="1949088" y="5377056"/>
            <a:ext cx="148706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&lt;EDGE SYSTEM&gt;</a:t>
            </a:r>
          </a:p>
        </p:txBody>
      </p:sp>
      <p:sp>
        <p:nvSpPr>
          <p:cNvPr id="125" name="TextBox 38"/>
          <p:cNvSpPr txBox="1"/>
          <p:nvPr/>
        </p:nvSpPr>
        <p:spPr>
          <a:xfrm>
            <a:off x="6846531" y="5334001"/>
            <a:ext cx="2056864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&lt;CLIENT&gt;</a:t>
            </a:r>
          </a:p>
        </p:txBody>
      </p:sp>
      <p:pic>
        <p:nvPicPr>
          <p:cNvPr id="126" name="그림 9" descr="그림 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659247" y="4589324"/>
            <a:ext cx="431437" cy="439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그림 10" descr="그림 10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9567" y="4060440"/>
            <a:ext cx="971400" cy="67220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직선 화살표 연결선 11"/>
          <p:cNvSpPr/>
          <p:nvPr/>
        </p:nvSpPr>
        <p:spPr>
          <a:xfrm>
            <a:off x="1111755" y="4398405"/>
            <a:ext cx="912784" cy="699446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TextBox 14"/>
          <p:cNvSpPr txBox="1"/>
          <p:nvPr/>
        </p:nvSpPr>
        <p:spPr>
          <a:xfrm>
            <a:off x="1204631" y="4248926"/>
            <a:ext cx="389293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USB</a:t>
            </a:r>
          </a:p>
        </p:txBody>
      </p:sp>
      <p:pic>
        <p:nvPicPr>
          <p:cNvPr id="130" name="그림 15" descr="그림 1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924230" y="4641184"/>
            <a:ext cx="797856" cy="235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그림 5" descr="그림 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40935" y="4244807"/>
            <a:ext cx="1047751" cy="32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그림 16" descr="그림 1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819400" y="4790121"/>
            <a:ext cx="609600" cy="162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그림 17" descr="그림 17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766529" y="4464046"/>
            <a:ext cx="715341" cy="35767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8"/>
          <p:cNvSpPr txBox="1"/>
          <p:nvPr/>
        </p:nvSpPr>
        <p:spPr>
          <a:xfrm>
            <a:off x="4006291" y="5334001"/>
            <a:ext cx="2056864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&lt;SERVICE SYSTEM&gt;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37" name="object 3"/>
          <p:cNvSpPr txBox="1"/>
          <p:nvPr>
            <p:ph type="title"/>
          </p:nvPr>
        </p:nvSpPr>
        <p:spPr>
          <a:xfrm>
            <a:off x="574040" y="609888"/>
            <a:ext cx="1090931" cy="33083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목적</a:t>
            </a:r>
          </a:p>
        </p:txBody>
      </p:sp>
      <p:sp>
        <p:nvSpPr>
          <p:cNvPr id="138" name="object 4"/>
          <p:cNvSpPr txBox="1"/>
          <p:nvPr/>
        </p:nvSpPr>
        <p:spPr>
          <a:xfrm>
            <a:off x="574040" y="1138152"/>
            <a:ext cx="8080376" cy="64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올바른 분리수거 문화 정착과 환경 보호 실천을 위한 </a:t>
            </a:r>
            <a:br/>
            <a:r>
              <a:t>AI 기반 쓰레기 분류 가이드 애플리케이션</a:t>
            </a:r>
          </a:p>
        </p:txBody>
      </p:sp>
      <p:sp>
        <p:nvSpPr>
          <p:cNvPr id="139" name="현대 사회에서 분리수거는 필수이지만, 많은 사람들이 정확한 분류 방법을 몰라 혼란을 겪고 있다.…"/>
          <p:cNvSpPr txBox="1"/>
          <p:nvPr/>
        </p:nvSpPr>
        <p:spPr>
          <a:xfrm>
            <a:off x="574040" y="1980750"/>
            <a:ext cx="8080376" cy="2346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현대 사회에서 분리수거는 필수이지만, 많은 사람들이 정확한 분류 방법을 몰라 혼란을 겪고 있다. </a:t>
            </a:r>
          </a:p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본 앱은 AI 객체 인식 기술을 활용하여 누구나 쉽게 올바른 분리수거 방법을 알 수 있도록 한다.</a:t>
            </a:r>
          </a:p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게임화(gamification) 요소를 통해 지속적인 환경 보호 실천을 유도한다.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42" name="object 3"/>
          <p:cNvSpPr txBox="1"/>
          <p:nvPr>
            <p:ph type="title"/>
          </p:nvPr>
        </p:nvSpPr>
        <p:spPr>
          <a:xfrm>
            <a:off x="574040" y="609888"/>
            <a:ext cx="1090931" cy="33083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필요성</a:t>
            </a:r>
          </a:p>
        </p:txBody>
      </p:sp>
      <p:sp>
        <p:nvSpPr>
          <p:cNvPr id="143" name="object 4"/>
          <p:cNvSpPr txBox="1"/>
          <p:nvPr/>
        </p:nvSpPr>
        <p:spPr>
          <a:xfrm>
            <a:off x="498937" y="1154553"/>
            <a:ext cx="8080376" cy="4851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사회적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분리수거 오류율 증가</a:t>
            </a:r>
            <a:r>
              <a:rPr b="0"/>
              <a:t>: 잘못된 분리수거로 인한 재활용률 저하 (환경부 통계 기준 약 30% 오분류)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복잡한 분류 기준</a:t>
            </a:r>
            <a:r>
              <a:rPr b="0"/>
              <a:t>: 지자체별로 다른 배출 기준으로 인한 혼란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환</a:t>
            </a:r>
            <a:r>
              <a:rPr b="1"/>
              <a:t>경 교육 부족</a:t>
            </a:r>
            <a:r>
              <a:t>: 특히 1인 가구, 외국인 거주자들의 분리수거 어려움</a:t>
            </a:r>
          </a:p>
          <a:p>
            <a:pPr marL="184275" indent="-172211" defTabSz="457200">
              <a:buSzPct val="100000"/>
              <a:buFont typeface="Times Roman"/>
              <a:buChar char="❖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기술적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실시간 AI 인식</a:t>
            </a:r>
            <a:r>
              <a:rPr b="0"/>
              <a:t>: 복잡한 설명서 대신 사진 한 장으로 즉시 확인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데이터 기반 환경 기여</a:t>
            </a:r>
            <a:r>
              <a:rPr b="0"/>
              <a:t>: 개인/지역별 재활용 데이터 축적 및 분석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접근성 향상</a:t>
            </a:r>
            <a:r>
              <a:rPr b="0"/>
              <a:t>: 언제 어디서나 스마트폰으로 간편하게 이용</a:t>
            </a:r>
          </a:p>
          <a:p>
            <a:pPr marL="184275" indent="-172211" defTabSz="457200">
              <a:buSzPct val="100000"/>
              <a:buFont typeface="Times Roman"/>
              <a:buChar char="❖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사용자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쓰레기를 버릴 때마다 분류 방법을 검색하는 번거로움 해소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올바른 분리수거를 실천하고 있다는 확신 제공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환경 보호 실천에 대한 보상 및 동기 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2"/>
          <p:cNvSpPr txBox="1"/>
          <p:nvPr/>
        </p:nvSpPr>
        <p:spPr>
          <a:xfrm>
            <a:off x="1208504" y="6499573"/>
            <a:ext cx="1705612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46" name="object 3"/>
          <p:cNvSpPr txBox="1"/>
          <p:nvPr>
            <p:ph type="title"/>
          </p:nvPr>
        </p:nvSpPr>
        <p:spPr>
          <a:xfrm>
            <a:off x="574040" y="609888"/>
            <a:ext cx="6817360" cy="321243"/>
          </a:xfrm>
          <a:prstGeom prst="rect">
            <a:avLst/>
          </a:prstGeom>
        </p:spPr>
        <p:txBody>
          <a:bodyPr/>
          <a:lstStyle/>
          <a:p>
            <a:pPr indent="12319" defTabSz="886967">
              <a:defRPr sz="1900"/>
            </a:pPr>
            <a:r>
              <a:t>기능 - </a:t>
            </a:r>
            <a:r>
              <a:rPr>
                <a:solidFill>
                  <a:schemeClr val="accent1"/>
                </a:solidFill>
              </a:rPr>
              <a:t>조건대비표</a:t>
            </a:r>
          </a:p>
        </p:txBody>
      </p:sp>
      <p:pic>
        <p:nvPicPr>
          <p:cNvPr id="147" name="스크린샷 2025-12-19 23.38.42.png" descr="스크린샷 2025-12-19 23.3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909" y="1240814"/>
            <a:ext cx="7835695" cy="491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- 1. Edge System(Python 기반, 공통)</a:t>
            </a:r>
          </a:p>
        </p:txBody>
      </p:sp>
      <p:sp>
        <p:nvSpPr>
          <p:cNvPr id="150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400384"/>
          </a:xfrm>
          <a:prstGeom prst="rect">
            <a:avLst/>
          </a:prstGeom>
        </p:spPr>
        <p:txBody>
          <a:bodyPr/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1-1. YoloV5 pretrained model 사용</a:t>
            </a:r>
            <a:r>
              <a:rPr b="1"/>
              <a:t> (대체 가능 함)</a:t>
            </a:r>
            <a:endParaRPr b="1"/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b="1" spc="-100" sz="1400">
                <a:solidFill>
                  <a:srgbClr val="000000"/>
                </a:solidFill>
              </a:defRPr>
            </a:pPr>
            <a:r>
              <a:t>- YOLOv5s 사전학습 모델을 사용하여 실시간 객체 검출</a:t>
            </a:r>
          </a:p>
          <a:p>
            <a:pPr indent="12063">
              <a:spcBef>
                <a:spcPts val="100"/>
              </a:spcBef>
              <a:tabLst>
                <a:tab pos="292100" algn="l"/>
              </a:tabLst>
              <a:defRPr b="1" spc="-100" sz="1400">
                <a:solidFill>
                  <a:srgbClr val="000000"/>
                </a:solidFill>
              </a:defRPr>
            </a:pPr>
            <a:r>
              <a:t> - GPU/CPU 환경 모두 지원, 빠른 추론 속도 제공</a:t>
            </a:r>
          </a:p>
        </p:txBody>
      </p:sp>
      <p:sp>
        <p:nvSpPr>
          <p:cNvPr id="151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1-2. Ms coco 훈련데이터 기준 검출 객체 (Classes) : 80가지 객체 검출 기능</a:t>
            </a:r>
            <a:r>
              <a:rPr b="1"/>
              <a:t>(대체 가능 함)</a:t>
            </a:r>
            <a:endParaRPr b="1" spc="-5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MS COCO 데이터셋 기준 80가지 클래스 검출 </a:t>
            </a:r>
            <a:endParaRPr spc="-4"/>
          </a:p>
          <a:p>
            <a:pPr marL="120315" indent="-120315" defTabSz="457200">
              <a:buSzPct val="100000"/>
              <a:buChar char="-"/>
              <a:defRPr b="1" spc="-100" sz="1200"/>
            </a:pPr>
            <a:r>
              <a:t>분리수거와 관련된 bottle, cup, book 등 다양한 생활용품 인식</a:t>
            </a:r>
          </a:p>
        </p:txBody>
      </p:sp>
      <p:pic>
        <p:nvPicPr>
          <p:cNvPr id="152" name="스크린샷 2025-12-19 22.03.33.png" descr="스크린샷 2025-12-19 22.0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766" y="1902746"/>
            <a:ext cx="3157306" cy="1813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스크린샷 2025-12-19 22.02.58.png" descr="스크린샷 2025-12-19 22.02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4878" y="2080126"/>
            <a:ext cx="3119687" cy="1813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/>
          <p:nvPr>
            <p:ph type="title"/>
          </p:nvPr>
        </p:nvSpPr>
        <p:spPr>
          <a:xfrm>
            <a:off x="574040" y="609888"/>
            <a:ext cx="8757919" cy="307779"/>
          </a:xfrm>
          <a:prstGeom prst="rect">
            <a:avLst/>
          </a:prstGeom>
        </p:spPr>
        <p:txBody>
          <a:bodyPr/>
          <a:lstStyle>
            <a:lvl1pPr defTabSz="859536">
              <a:defRPr sz="1800">
                <a:solidFill>
                  <a:srgbClr val="1F497D"/>
                </a:solidFill>
              </a:defRPr>
            </a:lvl1pPr>
          </a:lstStyle>
          <a:p>
            <a:pPr/>
            <a:r>
              <a:t>기능 - 1. Edge System(Python 기반, 공통)</a:t>
            </a:r>
          </a:p>
        </p:txBody>
      </p:sp>
      <p:sp>
        <p:nvSpPr>
          <p:cNvPr id="156" name="내용 개체 틀 2"/>
          <p:cNvSpPr txBox="1"/>
          <p:nvPr/>
        </p:nvSpPr>
        <p:spPr>
          <a:xfrm>
            <a:off x="354796" y="1184328"/>
            <a:ext cx="4309110" cy="1397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1-3. 한 종류의 객체를 동일한 객체로 가능한 Change Detection</a:t>
            </a:r>
            <a:r>
              <a:rPr b="1"/>
              <a:t> (대체 가능 함)</a:t>
            </a:r>
            <a:endParaRPr b="1"/>
          </a:p>
          <a:p>
            <a:pPr marL="120315" indent="-120315" defTabSz="457200">
              <a:buSzPct val="100000"/>
              <a:buChar char="-"/>
              <a:defRPr b="1" sz="1200"/>
            </a:pPr>
            <a:r>
              <a:t>이전 프레임과 현재 프레임의 검출 결과 비교 </a:t>
            </a:r>
          </a:p>
          <a:p>
            <a:pPr marL="120315" indent="-120315" defTabSz="457200">
              <a:buSzPct val="100000"/>
              <a:buChar char="-"/>
              <a:defRPr b="1" sz="1200"/>
            </a:pPr>
            <a:r>
              <a:t>새로 출현한 객체(0→1 상태변화)만 서버로 전송 </a:t>
            </a:r>
          </a:p>
          <a:p>
            <a:pPr marL="120315" indent="-120315" defTabSz="457200">
              <a:buSzPct val="100000"/>
              <a:buChar char="-"/>
              <a:defRPr b="1" sz="1200"/>
            </a:pPr>
            <a:r>
              <a:t>중복 전송 방지 및 서버 부하 감소</a:t>
            </a:r>
          </a:p>
        </p:txBody>
      </p:sp>
      <p:sp>
        <p:nvSpPr>
          <p:cNvPr id="157" name="내용 개체 틀 3"/>
          <p:cNvSpPr txBox="1"/>
          <p:nvPr/>
        </p:nvSpPr>
        <p:spPr>
          <a:xfrm>
            <a:off x="5051492" y="1108439"/>
            <a:ext cx="4309112" cy="115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3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1-4. 게시를 위한 HTTP Restfull API 사용(공통)</a:t>
            </a:r>
            <a:endParaRPr b="1"/>
          </a:p>
          <a:p>
            <a:pPr marL="120315" indent="-120315" defTabSz="457200">
              <a:buSzPct val="100000"/>
              <a:buChar char="-"/>
              <a:defRPr b="1" sz="1200"/>
            </a:pPr>
            <a:r>
              <a:t>JWT 토큰 기반 인증으로 보안 API 호출 </a:t>
            </a:r>
          </a:p>
          <a:p>
            <a:pPr marL="120315" indent="-120315" defTabSz="457200">
              <a:buSzPct val="100000"/>
              <a:buChar char="-"/>
              <a:defRPr b="1" sz="1200"/>
            </a:pPr>
            <a:r>
              <a:t>requests 라이브러리로 POST 요청 전송 - 검출된 이미지와 분리수거 가이드 정보 전송</a:t>
            </a:r>
          </a:p>
        </p:txBody>
      </p:sp>
      <p:pic>
        <p:nvPicPr>
          <p:cNvPr id="158" name="스크린샷 2025-12-19 22.06.15.png" descr="스크린샷 2025-12-19 22.0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98" y="2428487"/>
            <a:ext cx="4493934" cy="335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스크린샷 2025-12-19 22.09.51.png" descr="스크린샷 2025-12-19 22.09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1492" y="2098982"/>
            <a:ext cx="4309112" cy="2660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